
<file path=[Content_Types].xml><?xml version="1.0" encoding="utf-8"?>
<Types xmlns="http://schemas.openxmlformats.org/package/2006/content-types">
  <Default Extension="aac" ContentType="audio/aac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16" r:id="rId30"/>
    <p:sldId id="284" r:id="rId31"/>
    <p:sldId id="285" r:id="rId32"/>
    <p:sldId id="286" r:id="rId33"/>
    <p:sldId id="287" r:id="rId34"/>
    <p:sldId id="317" r:id="rId35"/>
    <p:sldId id="288" r:id="rId36"/>
    <p:sldId id="318" r:id="rId37"/>
    <p:sldId id="289" r:id="rId38"/>
    <p:sldId id="290" r:id="rId39"/>
    <p:sldId id="319" r:id="rId40"/>
    <p:sldId id="291" r:id="rId41"/>
    <p:sldId id="314" r:id="rId42"/>
    <p:sldId id="292" r:id="rId43"/>
    <p:sldId id="315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12192000" cy="6858000"/>
  <p:notesSz cx="6858000" cy="9144000"/>
  <p:embeddedFontLst>
    <p:embeddedFont>
      <p:font typeface="Arimo" panose="020B0604020202020204" charset="0"/>
      <p:regular r:id="rId67"/>
      <p:bold r:id="rId68"/>
      <p:italic r:id="rId69"/>
      <p:boldItalic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Trebuchet MS" panose="020B0603020202020204" pitchFamily="34" charset="0"/>
      <p:regular r:id="rId75"/>
      <p:bold r:id="rId76"/>
      <p:italic r:id="rId77"/>
      <p:boldItalic r:id="rId78"/>
    </p:embeddedFont>
    <p:embeddedFont>
      <p:font typeface="Verdana" panose="020B0604030504040204" pitchFamily="34" charset="0"/>
      <p:regular r:id="rId79"/>
      <p:bold r:id="rId80"/>
      <p:italic r:id="rId81"/>
      <p:boldItalic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3" roundtripDataSignature="AMtx7mj7ewiCjfOBJ5GDvVfVjkpU31tAb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customschemas.google.com/relationships/presentationmetadata" Target="meta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6-06T18:43:47.586" idx="1">
    <p:pos x="10" y="10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cX71ah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c5c993c9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c5c993c93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13c5c993c93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c5c993c93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3c5c993c93_2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3c5c993c93_2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c5c993c93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3c5c993c93_2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13c5c993c93_2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c5c993c93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3c5c993c93_2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3c5c993c93_2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c5c993c93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c5c993c93_2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3c5c993c93_2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c5c993c93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c5c993c93_2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13c5c993c93_2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c5c993c93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3c5c993c93_2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13c5c993c93_2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3c5c993c93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3c5c993c93_2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13c5c993c93_2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3c5c993c93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3c5c993c93_2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13c5c993c93_2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53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5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5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5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4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5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3B3D7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5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5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5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0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0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6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1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61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sp>
        <p:nvSpPr>
          <p:cNvPr id="107" name="Google Shape;107;p6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6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93B3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2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6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3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6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6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sp>
        <p:nvSpPr>
          <p:cNvPr id="122" name="Google Shape;122;p6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6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4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6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5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6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6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6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6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8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5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9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9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59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5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5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5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5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5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5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5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4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5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3B3D7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5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5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5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5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acturasperu.bdk@sbdinc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image" Target="../media/image19.png"/><Relationship Id="rId5" Type="http://schemas.openxmlformats.org/officeDocument/2006/relationships/hyperlink" Target="http://bit.ly/portal-proveedores-jeruth" TargetMode="Externa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ortal-proveedores-jerut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21.png"/><Relationship Id="rId5" Type="http://schemas.openxmlformats.org/officeDocument/2006/relationships/hyperlink" Target="mailto:recepcionfacturas@ccicsa.com.mx" TargetMode="Externa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proveedores.divemotor.com.pe/logi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facturacion.e@cineplanet.com.p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efacturacion@touring.pe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6" Type="http://schemas.openxmlformats.org/officeDocument/2006/relationships/image" Target="../media/image16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5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s-419"/>
              <a:t>MANUAL DE FACTURACIÓN</a:t>
            </a:r>
            <a:endParaRPr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lang="es-419" sz="4400"/>
              <a:t>LOGISTICS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93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s-419" sz="2400">
                <a:solidFill>
                  <a:schemeClr val="dk1"/>
                </a:solidFill>
              </a:rPr>
              <a:t>DESCARGO DE LIQUIDACIÓN SEA EL FORMATO QUE SE MANEJA CON CADA CLIENTE.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677334" y="1730327"/>
            <a:ext cx="8596668" cy="431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s-419" sz="1400"/>
              <a:t>EN LA MISMA VENTANA DE REVISIÓN DE FACTURAS EN LA PARTE INFERIOR SE DESGLOSA UNA LISTA DE FORMATOS A GENERAR SEGÚN CADA CLIENTE.</a:t>
            </a:r>
            <a:endParaRPr/>
          </a:p>
          <a:p>
            <a:pPr marL="342900" lvl="0" indent="-27178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2993267"/>
            <a:ext cx="895903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c5c993c93_2_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solidFill>
                  <a:schemeClr val="dk1"/>
                </a:solidFill>
              </a:rPr>
              <a:t>Envío de comprobantes mediante key fácil - SUNAT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221" name="Google Shape;221;g13c5c993c93_2_0"/>
          <p:cNvSpPr txBox="1">
            <a:spLocks noGrp="1"/>
          </p:cNvSpPr>
          <p:nvPr>
            <p:ph type="body" idx="1"/>
          </p:nvPr>
        </p:nvSpPr>
        <p:spPr>
          <a:xfrm>
            <a:off x="677324" y="2160600"/>
            <a:ext cx="98043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g13c5c993c93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00" y="1930500"/>
            <a:ext cx="987215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3c5c993c93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25" y="3707763"/>
            <a:ext cx="6896100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13c5c993c93_2_0"/>
          <p:cNvSpPr txBox="1"/>
          <p:nvPr/>
        </p:nvSpPr>
        <p:spPr>
          <a:xfrm>
            <a:off x="8246525" y="3962400"/>
            <a:ext cx="2472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Trebuchet MS"/>
                <a:ea typeface="Trebuchet MS"/>
                <a:cs typeface="Trebuchet MS"/>
                <a:sym typeface="Trebuchet MS"/>
              </a:rPr>
              <a:t>LUEGO DE TENER EL COMPROBANTE SEA FACTURA O BOLETA, ENVIAMOS A SUNAT MEDIANTE KEYFACIL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>
            <a:spLocks noGrp="1"/>
          </p:cNvSpPr>
          <p:nvPr>
            <p:ph type="title"/>
          </p:nvPr>
        </p:nvSpPr>
        <p:spPr>
          <a:xfrm>
            <a:off x="677334" y="410818"/>
            <a:ext cx="8596668" cy="54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HERRACOM</a:t>
            </a:r>
            <a:endParaRPr sz="2400"/>
          </a:p>
        </p:txBody>
      </p:sp>
      <p:sp>
        <p:nvSpPr>
          <p:cNvPr id="230" name="Google Shape;230;p11"/>
          <p:cNvSpPr txBox="1">
            <a:spLocks noGrp="1"/>
          </p:cNvSpPr>
          <p:nvPr>
            <p:ph type="body" idx="1"/>
          </p:nvPr>
        </p:nvSpPr>
        <p:spPr>
          <a:xfrm>
            <a:off x="677334" y="954158"/>
            <a:ext cx="85968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la PRE FACTURA y se envía al Sr. Ivan Martinez, quien es quien valida y da la aprobación para la emisión de nuestra factura.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El formato que se usa es por DETALLE DE FACTURA X DESTINATARIO Y CONTENIDO.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Los costos que maneja el cliente son de provincia a lima y viceversa.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Toda información se envía por correo.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31" name="Google Shape;23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859" y="3305538"/>
            <a:ext cx="9541568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1"/>
          <p:cNvSpPr/>
          <p:nvPr/>
        </p:nvSpPr>
        <p:spPr>
          <a:xfrm>
            <a:off x="9274125" y="115675"/>
            <a:ext cx="2917800" cy="1520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XIMENA ITURRIZAGA BEJARANO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7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xiturrizagab@herracom.pe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c5c993c93_2_9"/>
          <p:cNvSpPr txBox="1">
            <a:spLocks noGrp="1"/>
          </p:cNvSpPr>
          <p:nvPr>
            <p:ph type="title"/>
          </p:nvPr>
        </p:nvSpPr>
        <p:spPr>
          <a:xfrm>
            <a:off x="761984" y="592675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solidFill>
                  <a:schemeClr val="dk1"/>
                </a:solidFill>
              </a:rPr>
              <a:t>NOTAS A TOMAR - HERRACOM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39" name="Google Shape;239;g13c5c993c93_2_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❖"/>
            </a:pPr>
            <a:r>
              <a:rPr lang="es-419"/>
              <a:t>Corte de facturación semanal ( todos los lunes)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/>
              <a:t>Facturación por aprobación.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/>
              <a:t>hacer las devoluciones oportunas de sus cargos propios para que puedan pasar a pagos las facturas ya emitidas.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87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400"/>
              <a:buFont typeface="Trebuchet MS"/>
              <a:buNone/>
            </a:pPr>
            <a:r>
              <a:rPr lang="es-419" sz="2400">
                <a:solidFill>
                  <a:srgbClr val="538CD5"/>
                </a:solidFill>
              </a:rPr>
              <a:t>                                  BLACK &amp; DECKER</a:t>
            </a:r>
            <a:br>
              <a:rPr lang="es-419" sz="2400">
                <a:solidFill>
                  <a:srgbClr val="538CD5"/>
                </a:solidFill>
              </a:rPr>
            </a:br>
            <a:r>
              <a:rPr lang="es-419" sz="2400">
                <a:solidFill>
                  <a:srgbClr val="538CD5"/>
                </a:solidFill>
              </a:rPr>
              <a:t>                        </a:t>
            </a:r>
            <a:r>
              <a:rPr lang="es-419" sz="2000">
                <a:solidFill>
                  <a:srgbClr val="538CD5"/>
                </a:solidFill>
              </a:rPr>
              <a:t>ÁREAS: SERV. TÉCNICO Y COBRANZAS</a:t>
            </a:r>
            <a:endParaRPr sz="2000">
              <a:solidFill>
                <a:srgbClr val="538CD5"/>
              </a:solidFill>
            </a:endParaRPr>
          </a:p>
        </p:txBody>
      </p:sp>
      <p:sp>
        <p:nvSpPr>
          <p:cNvPr id="245" name="Google Shape;245;p12"/>
          <p:cNvSpPr txBox="1">
            <a:spLocks noGrp="1"/>
          </p:cNvSpPr>
          <p:nvPr>
            <p:ph type="body" idx="1"/>
          </p:nvPr>
        </p:nvSpPr>
        <p:spPr>
          <a:xfrm>
            <a:off x="677334" y="1577009"/>
            <a:ext cx="8596668" cy="503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al Sr. Anthony Paredes y a la Srta. Patricia Castro respectivamente para su validación, aprobación y envió de la OC.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Luego se envía por correo a su buzón de recepción de facturas: </a:t>
            </a:r>
            <a:r>
              <a:rPr lang="es-419" u="sng">
                <a:solidFill>
                  <a:schemeClr val="hlink"/>
                </a:solidFill>
                <a:hlinkClick r:id="rId3"/>
              </a:rPr>
              <a:t>facturasperu.bdk@sbdinc.com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adjunta en un solo archivo PDF la factura, la OC y el pantallazo de la liquidación. Su formato de PRE FACTURA es DETALLE DE GUÍAS FACTURADAS X DESTINATARIO – CC – FECHA ENT.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33" y="4239533"/>
            <a:ext cx="10070179" cy="208291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/>
          <p:nvPr/>
        </p:nvSpPr>
        <p:spPr>
          <a:xfrm>
            <a:off x="9535100" y="314000"/>
            <a:ext cx="2577900" cy="1619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CREDITO:45 DIAS.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No hay contacto, ante cualquier inconveniente comunicarse con el mismo que envía la facturación..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c5c993c93_2_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NOTAS A TOMAR - BLACK&amp;DECKER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54" name="Google Shape;254;g13c5c993c93_2_1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Hacer el seguimiento a las liquidación ya que a veces el cliente indica que dicho servicio no corresponde a su área y demora en responder.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El número de OC que nos envía el cliente siempre tiene que ir en la glosa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Se envía el PDF de la factura, OC y el detalle en Excel exportado en un PDF + el XML enviado por correo para su registro y programación de pago.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facturación con envío de OC.</a:t>
            </a:r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Corte de facturación mensual.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    UPS</a:t>
            </a:r>
            <a:endParaRPr sz="2400"/>
          </a:p>
        </p:txBody>
      </p:sp>
      <p:sp>
        <p:nvSpPr>
          <p:cNvPr id="260" name="Google Shape;260;p13"/>
          <p:cNvSpPr txBox="1">
            <a:spLocks noGrp="1"/>
          </p:cNvSpPr>
          <p:nvPr>
            <p:ph type="body" idx="1"/>
          </p:nvPr>
        </p:nvSpPr>
        <p:spPr>
          <a:xfrm>
            <a:off x="677334" y="1537253"/>
            <a:ext cx="8596668" cy="511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al Sr. Alejandro Varillas, quien es que valida y da la aprobación para la emisión de la factura.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La única modificación a la liquidación del cliente es agregarle una celda( CALL) en esa fila se le agrega el contenido de sus envíos.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3710609"/>
            <a:ext cx="10149693" cy="2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/>
          <p:nvPr/>
        </p:nvSpPr>
        <p:spPr>
          <a:xfrm>
            <a:off x="9535100" y="314000"/>
            <a:ext cx="2577900" cy="1702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ALEJANDRO VARILLAS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AVarillas@ups.com</a:t>
            </a:r>
            <a:r>
              <a:rPr lang="es-419" sz="1900"/>
              <a:t>.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c5c993c93_2_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NOTAS A TOMAR - UPS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69" name="Google Shape;269;g13c5c993c93_2_2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Se envía liquidación agregando una columna después de la fecha agregando el contenido de los envíos.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La facturación es por aprobación.</a:t>
            </a:r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Corte de facturación todos los 22 de cada mes.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8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J&amp;V RESGUARDO</a:t>
            </a:r>
            <a:endParaRPr sz="2400"/>
          </a:p>
        </p:txBody>
      </p:sp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677334" y="1338471"/>
            <a:ext cx="8596668" cy="470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la PRE FACTURA y se emite la factura de manera directa.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envía la liquidación impresa con la factura y la devolución de sus cargos.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Tener en cuenta las zonas alejadas y los fletes adicionales para agregarlo en la liquidación.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34" y="3583718"/>
            <a:ext cx="9765380" cy="310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4"/>
          <p:cNvSpPr/>
          <p:nvPr/>
        </p:nvSpPr>
        <p:spPr>
          <a:xfrm>
            <a:off x="9535100" y="314000"/>
            <a:ext cx="2577900" cy="1619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60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BRENDA CHUCOS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bchuco@liderman.com.pe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WhatsApp Audio 2022-07-21 at 4.34.19 PM">
            <a:hlinkClick r:id="" action="ppaction://media"/>
            <a:extLst>
              <a:ext uri="{FF2B5EF4-FFF2-40B4-BE49-F238E27FC236}">
                <a16:creationId xmlns:a16="http://schemas.microsoft.com/office/drawing/2014/main" id="{68D6A435-7A5C-4706-B9AA-62385DF4E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6536" y="243617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23"/>
    </mc:Choice>
    <mc:Fallback xmlns="">
      <p:transition spd="slow" advTm="82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3c5c993c93_2_2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NOTAS A TOMAR - J&amp;V RESGUARDO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84" name="Google Shape;284;g13c5c993c93_2_2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Facturación directa.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agregar a la liquidación las zonas alejadas ( se tiene un Excel, de no tener dicha información comunicarse con ATC)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consultar con la administración la tarifa que se maneja con envíos a zonas alejadas frecuentes.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agregar los fletes que nos indica cada área con respecto a los embarques que se dan para un envío directo.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revisar correos ya que a veces hay cotizaciones que se le dan al cliente por algún envío, el cual debe de ser cobrado la tarifa ya establecida.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generar una liquidación aparte por los servicios de personal destacado.</a:t>
            </a:r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Se genera quincenalmente todos los meses el IN HOUSE.</a:t>
            </a:r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Corte de facturación mensual.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419"/>
              <a:t>LISTA DE CLIENTES</a:t>
            </a:r>
            <a:endParaRPr/>
          </a:p>
        </p:txBody>
      </p:sp>
      <p:sp>
        <p:nvSpPr>
          <p:cNvPr id="155" name="Google Shape;155;p2"/>
          <p:cNvSpPr txBox="1">
            <a:spLocks noGrp="1"/>
          </p:cNvSpPr>
          <p:nvPr>
            <p:ph type="body" idx="1"/>
          </p:nvPr>
        </p:nvSpPr>
        <p:spPr>
          <a:xfrm>
            <a:off x="838200" y="1505250"/>
            <a:ext cx="3111300" cy="5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HERRACOM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BLACK &amp; DECKER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UPS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J &amp;V RESGUARDO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J &amp; V ALARMAS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INTEGRA RETAIL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PANORAMA BPO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PANORAMA CSC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CICSA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DINERS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DIVEMOTOR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DIMERC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AGROMIN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TIENDAS TANGUIS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CINEPLEX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PANDERO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PALANTE PRESTAMOS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ENOTRIA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EPSON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QUIMICA SUIZA</a:t>
            </a:r>
            <a:endParaRPr/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5733350" y="1505250"/>
            <a:ext cx="3111300" cy="5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CRECER SEGUROS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SODEXO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VANTTIVE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DIEBOLD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GLUKY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MOTIVA SOLUCIONES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LEBASI PERU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REPRIND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SUPERMERCADOS PERUANOS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DU PERU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CIANSAC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TOURING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UNIMUNDO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FULL CARGA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TK ELEVADORES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GRUPO INTERCORP – JORSA,MIFARMA,BOTICAS Y FARMACIAS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ESAGESAC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s-419" sz="4400">
                <a:latin typeface="Arimo"/>
                <a:ea typeface="Arimo"/>
                <a:cs typeface="Arimo"/>
                <a:sym typeface="Arimo"/>
              </a:rPr>
              <a:t>GW YICHANG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marL="342900" lvl="0" indent="-32004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J&amp;V ALARMAS</a:t>
            </a:r>
            <a:endParaRPr sz="2400"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677334" y="1152939"/>
            <a:ext cx="8596668" cy="488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se envía a la Srta. Marleny Soto para su validación, aprobación y emisión de nuestra factura.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Su formato de PRE FACTURA es DETALLE DE GUÍAS FACTURADAS X DESTINATARIO – CC – FECHA ENT.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La factura se envía por correo al mismo contacto para su registro.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mensual.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291" name="Google Shape;29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3866578"/>
            <a:ext cx="9725623" cy="267742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5"/>
          <p:cNvSpPr/>
          <p:nvPr/>
        </p:nvSpPr>
        <p:spPr>
          <a:xfrm>
            <a:off x="9535100" y="314000"/>
            <a:ext cx="2577900" cy="1619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15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MARLENE SOTO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msotob@liderman.com.pe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INTEGRA RETAIL</a:t>
            </a:r>
            <a:endParaRPr sz="2400"/>
          </a:p>
        </p:txBody>
      </p:sp>
      <p:sp>
        <p:nvSpPr>
          <p:cNvPr id="298" name="Google Shape;298;p16"/>
          <p:cNvSpPr txBox="1">
            <a:spLocks noGrp="1"/>
          </p:cNvSpPr>
          <p:nvPr>
            <p:ph type="body" idx="1"/>
          </p:nvPr>
        </p:nvSpPr>
        <p:spPr>
          <a:xfrm>
            <a:off x="677334" y="1205949"/>
            <a:ext cx="8596800" cy="4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FACTURAS y se envía al Sr. Juan Baldeon para su validación, aprobación y emisión de las facturas.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envían 3 liquidaciones ( lima a provincia – provincia a lima – Serv. De Manuel Olguin). De igual forma el nos dará la información que debería ir en la descripción según el desglose que él determine en cada factura.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None/>
            </a:pPr>
            <a:endParaRPr/>
          </a:p>
        </p:txBody>
      </p:sp>
      <p:pic>
        <p:nvPicPr>
          <p:cNvPr id="299" name="Google Shape;2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3620343"/>
            <a:ext cx="9036508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/>
          <p:nvPr/>
        </p:nvSpPr>
        <p:spPr>
          <a:xfrm>
            <a:off x="9386375" y="314000"/>
            <a:ext cx="2726700" cy="1388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15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JUAN BALDEON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juan.baldeon@integraretail.pe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9994800" y="4808875"/>
            <a:ext cx="1920000" cy="1487400"/>
          </a:xfrm>
          <a:prstGeom prst="flowChartMagnetic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comisionista: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Juan Baldeon 5% por el sub-total de la facturación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c5c993c93_2_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NOTAS A TOMAR - INTEGRA RETAIL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08" name="Google Shape;308;g13c5c993c93_2_3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Facturacion por aprobación ( envía su cuadro con la información requerida para cada factura)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hacer el seguimiento para que nos de la aprobación.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De no haber respuesta por parte del cliente apoyarse con el área de ATC.</a:t>
            </a:r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Corte de facturación todos los 25 de cada mes.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 txBox="1">
            <a:spLocks noGrp="1"/>
          </p:cNvSpPr>
          <p:nvPr>
            <p:ph type="title"/>
          </p:nvPr>
        </p:nvSpPr>
        <p:spPr>
          <a:xfrm>
            <a:off x="677334" y="178905"/>
            <a:ext cx="859666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PANORAMA BPO </a:t>
            </a:r>
            <a:endParaRPr sz="2400"/>
          </a:p>
        </p:txBody>
      </p:sp>
      <p:sp>
        <p:nvSpPr>
          <p:cNvPr id="314" name="Google Shape;314;p17"/>
          <p:cNvSpPr txBox="1">
            <a:spLocks noGrp="1"/>
          </p:cNvSpPr>
          <p:nvPr>
            <p:ph type="body" idx="1"/>
          </p:nvPr>
        </p:nvSpPr>
        <p:spPr>
          <a:xfrm>
            <a:off x="677334" y="788506"/>
            <a:ext cx="8596668" cy="589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FACTURAS y se envía a la Srta. Cinthya Fiestas para su validación y envío de la OC y HES respectivamente.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envía 3 liquidaciones de distintas tiendas (ADAMS, JH REMATE Y TIENDAS EL)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Luego de tener la OC y HES enviada emitimos nuestra factura y tenemos que ingresarlo a su portal </a:t>
            </a:r>
            <a:r>
              <a:rPr lang="es-419" u="sng">
                <a:solidFill>
                  <a:schemeClr val="hlink"/>
                </a:solidFill>
                <a:hlinkClick r:id="rId5"/>
              </a:rPr>
              <a:t>http://bit.ly/portal-proveedores-jeruth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Al fin de la secuencia se imprimen todos los archivos (factura, OC, HES Y pantallazo del registro) para enviar el físico a su sede Chorrillos por ventanilla única.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En la liquidación se debe de agregar una celda para agregar el origen de cada servicio (donde se recogió cada servicio).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333" y="5243339"/>
            <a:ext cx="9871397" cy="119511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/>
          <p:nvPr/>
        </p:nvSpPr>
        <p:spPr>
          <a:xfrm>
            <a:off x="9386375" y="314000"/>
            <a:ext cx="2805600" cy="1195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KAREN GONZALES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kgonzales@panoramabpo.com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WhatsApp Audio 2022-07-21 at 4.36.24 PM">
            <a:hlinkClick r:id="" action="ppaction://media"/>
            <a:extLst>
              <a:ext uri="{FF2B5EF4-FFF2-40B4-BE49-F238E27FC236}">
                <a16:creationId xmlns:a16="http://schemas.microsoft.com/office/drawing/2014/main" id="{AC01C173-77DB-4096-8EB1-1ED742759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8730" y="206987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1"/>
    </mc:Choice>
    <mc:Fallback xmlns="">
      <p:transition spd="slow" advTm="60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c5c993c93_2_3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NOTAS A TOMAR - PANORAMA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23" name="Google Shape;323;g13c5c993c93_2_3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Enviar liquidación por correo y enviar el físico de las guías, debe de estar en correlativo de acuerdo a cada liquidación.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hacer seguimiento en las validaciones y cuando ya haya pasado a generar la OC y HES ya que siempre hay una demora.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Luego de haber facturado e ingresado a  su portal enviar en físico a su sede en Chorrillos para el registro. enviar todos los viernes ( pasar a despachos los jueves para entrega el viernes temprano).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Facturación con envío de OC y HES.</a:t>
            </a:r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Corte de facturación 25 de cada mes.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PANORAMA CSC </a:t>
            </a:r>
            <a:endParaRPr sz="2400"/>
          </a:p>
        </p:txBody>
      </p:sp>
      <p:sp>
        <p:nvSpPr>
          <p:cNvPr id="329" name="Google Shape;329;p18"/>
          <p:cNvSpPr txBox="1">
            <a:spLocks noGrp="1"/>
          </p:cNvSpPr>
          <p:nvPr>
            <p:ph type="body" idx="1"/>
          </p:nvPr>
        </p:nvSpPr>
        <p:spPr>
          <a:xfrm>
            <a:off x="677334" y="1166191"/>
            <a:ext cx="8596668" cy="559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 la Srta. Julissa Garro para su aprobación y envío de la OC y HES.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envía una sola liquidación agregando una celda donde se identifique a que empresa corresponde cada servicio ( texcorp, luminika,etc)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Luego de tener la OC y HES enviada emitimos nuestra factura y tenemos que ingresarlo a su portal </a:t>
            </a:r>
            <a:r>
              <a:rPr lang="es-419" u="sng">
                <a:solidFill>
                  <a:schemeClr val="hlink"/>
                </a:solidFill>
                <a:hlinkClick r:id="rId3"/>
              </a:rPr>
              <a:t>http://bit.ly/portal-proveedores-jeruth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Al fin de la secuencia se imprimen todos los archivos ( factura, OC, HES Y pantallazo del registro) para enviar el físico a su sede chorrillos por ventanilla única.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30" name="Google Shape;33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34" y="4758359"/>
            <a:ext cx="9818389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/>
          <p:nvPr/>
        </p:nvSpPr>
        <p:spPr>
          <a:xfrm>
            <a:off x="9386375" y="314000"/>
            <a:ext cx="2805600" cy="1195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KAREN GONZALES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kgonzales@panoramabpo.com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3c5c993c93_2_4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NOTAS A TOMAR - PANORAMA CSC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38" name="Google Shape;338;g13c5c993c93_2_4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Hacer seguimiento en las validaciones y cuando ya haya pasado a generar la OC y HES ya que siempre hay una demora.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Luego de haber facturado e ingresado a  su portal enviar en físico a su sede en Chorrillos para el registro. enviar todos los viernes ( pasar a despachos los jueves para entrega el viernes temprano).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Facturación con envío de OC y HES.</a:t>
            </a:r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Corte de facturación mensual.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"/>
          <p:cNvSpPr txBox="1">
            <a:spLocks noGrp="1"/>
          </p:cNvSpPr>
          <p:nvPr>
            <p:ph type="title"/>
          </p:nvPr>
        </p:nvSpPr>
        <p:spPr>
          <a:xfrm>
            <a:off x="677334" y="246795"/>
            <a:ext cx="8596668" cy="569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  CICSA</a:t>
            </a:r>
            <a:endParaRPr sz="2400"/>
          </a:p>
        </p:txBody>
      </p:sp>
      <p:sp>
        <p:nvSpPr>
          <p:cNvPr id="344" name="Google Shape;344;p19"/>
          <p:cNvSpPr txBox="1">
            <a:spLocks noGrp="1"/>
          </p:cNvSpPr>
          <p:nvPr>
            <p:ph type="body" idx="1"/>
          </p:nvPr>
        </p:nvSpPr>
        <p:spPr>
          <a:xfrm>
            <a:off x="677334" y="816639"/>
            <a:ext cx="8596668" cy="52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 la Srta. Marjorie Dominguez para su validación y envió del cuadro con los contactos a enviar los archivos a validar.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Cada área que solicita un servicio te envía la OC, de esa manera se envía a cada línea de negocio a validar lo siguiente.( OC , guía transportista e imágenes de las guías cicsa).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Posterior a eso te estarán enviando el remito que es la conformidad del cliente para emitir nuestra factura y enviar por correo todos los archivos mencionados anteriormente a recepción de facturas. 'Recepción de Facturas' </a:t>
            </a:r>
            <a:r>
              <a:rPr lang="es-419" u="sng">
                <a:solidFill>
                  <a:schemeClr val="hlink"/>
                </a:solidFill>
                <a:hlinkClick r:id="rId5"/>
              </a:rPr>
              <a:t>recepcionfacturas@ccicsa.com.mx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45" name="Google Shape;34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334" y="4033630"/>
            <a:ext cx="1000125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9"/>
          <p:cNvSpPr/>
          <p:nvPr/>
        </p:nvSpPr>
        <p:spPr>
          <a:xfrm>
            <a:off x="9386375" y="314000"/>
            <a:ext cx="2805600" cy="1195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LESLY CRUZ SAAVEDRA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l.santacruzs@ccicsa.com.mx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WhatsApp Audio 2022-07-21 at 4.31.17 PM">
            <a:hlinkClick r:id="" action="ppaction://media"/>
            <a:extLst>
              <a:ext uri="{FF2B5EF4-FFF2-40B4-BE49-F238E27FC236}">
                <a16:creationId xmlns:a16="http://schemas.microsoft.com/office/drawing/2014/main" id="{4FC29FBF-0AFD-44A7-9B25-8B72EF562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175" y="216181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06"/>
    </mc:Choice>
    <mc:Fallback xmlns="">
      <p:transition spd="slow" advTm="71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 txBox="1">
            <a:spLocks noGrp="1"/>
          </p:cNvSpPr>
          <p:nvPr>
            <p:ph type="title"/>
          </p:nvPr>
        </p:nvSpPr>
        <p:spPr>
          <a:xfrm>
            <a:off x="677334" y="228579"/>
            <a:ext cx="8596668" cy="9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DIVEMOTOR </a:t>
            </a:r>
            <a:br>
              <a:rPr lang="es-419" sz="2400"/>
            </a:br>
            <a:r>
              <a:rPr lang="es-419" sz="2400"/>
              <a:t>                          DIVECENTER - DIVEIMPORT</a:t>
            </a:r>
            <a:endParaRPr sz="2400"/>
          </a:p>
        </p:txBody>
      </p:sp>
      <p:sp>
        <p:nvSpPr>
          <p:cNvPr id="352" name="Google Shape;352;p20"/>
          <p:cNvSpPr txBox="1">
            <a:spLocks noGrp="1"/>
          </p:cNvSpPr>
          <p:nvPr>
            <p:ph type="body" idx="1"/>
          </p:nvPr>
        </p:nvSpPr>
        <p:spPr>
          <a:xfrm>
            <a:off x="677334" y="1129727"/>
            <a:ext cx="8596668" cy="562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29184" algn="l" rtl="0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es-419"/>
              <a:t>Se genera PRE FACTURAS y se envía a la Srta. Marylaura Laguna para su validación y envió de la HES.</a:t>
            </a:r>
            <a:endParaRPr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s-419"/>
              <a:t>Nosotros contamos con la OC ya que nos generan una anualmente.</a:t>
            </a:r>
            <a:endParaRPr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s-419"/>
              <a:t>Luego de su aprobación se emite la factura ( en la glosa debe indicar el número de la OC).</a:t>
            </a:r>
            <a:endParaRPr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s-419"/>
              <a:t>Luego se envía por correo la FACTURA y el XML para su ingreso al portal 'factelectronica@divemotor.com.pe’</a:t>
            </a:r>
            <a:endParaRPr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s-419"/>
              <a:t>Ingresamos al portal </a:t>
            </a:r>
            <a:r>
              <a:rPr lang="es-419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https://portalproveedores.divemotor.com.pe/login</a:t>
            </a:r>
            <a:r>
              <a:rPr lang="es-419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s-4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Hacemos el registro respectivo para la programación de pago.</a:t>
            </a:r>
            <a:endParaRPr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  <p:pic>
        <p:nvPicPr>
          <p:cNvPr id="353" name="Google Shape;35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984" y="4259287"/>
            <a:ext cx="9791885" cy="151903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0"/>
          <p:cNvSpPr/>
          <p:nvPr/>
        </p:nvSpPr>
        <p:spPr>
          <a:xfrm>
            <a:off x="9386375" y="314000"/>
            <a:ext cx="2805600" cy="1195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Manejan un portal para registro de facturas y programación de pagos.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10237875" y="5271200"/>
            <a:ext cx="1920000" cy="1487400"/>
          </a:xfrm>
          <a:prstGeom prst="flowChartMagnetic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comisionista: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Juan Carlos Azpur  5% por el sub-total de la facturación 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9C04E-AD47-415E-BF07-9F394B31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400" dirty="0">
                <a:solidFill>
                  <a:schemeClr val="tx1"/>
                </a:solidFill>
              </a:rPr>
              <a:t>NOTAS A TOMAR - DIVEMOTOR</a:t>
            </a:r>
            <a:endParaRPr lang="es-PE" sz="24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2B5D89-0D39-4AED-9365-6910FB6DC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Corte de facturación todos los 22 de cada mes.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7977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419"/>
              <a:t>CONFIRMACIÓN</a:t>
            </a:r>
            <a:r>
              <a:rPr lang="es-419" sz="3600"/>
              <a:t> DE GUIAS</a:t>
            </a:r>
            <a:endParaRPr sz="3600"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sz="1800"/>
              <a:t>EL MISMO PROCESO SE MANEJA PARA TODOS LOS CLIENTES.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/>
          </a:p>
        </p:txBody>
      </p:sp>
      <p:pic>
        <p:nvPicPr>
          <p:cNvPr id="163" name="Google Shape;16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2902926"/>
            <a:ext cx="9477375" cy="176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  DIMERC</a:t>
            </a:r>
            <a:endParaRPr sz="2400"/>
          </a:p>
        </p:txBody>
      </p:sp>
      <p:sp>
        <p:nvSpPr>
          <p:cNvPr id="361" name="Google Shape;361;p21"/>
          <p:cNvSpPr txBox="1">
            <a:spLocks noGrp="1"/>
          </p:cNvSpPr>
          <p:nvPr>
            <p:ph type="body" idx="1"/>
          </p:nvPr>
        </p:nvSpPr>
        <p:spPr>
          <a:xfrm>
            <a:off x="677334" y="1152939"/>
            <a:ext cx="8596668" cy="488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la PRE FACTURA y se envía al Sr. Walter Siancas para su validación y aprobación.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Tan solo se necesita su aprobación para la emisión de nuestra factura y su formato de PRE FACTURA es DETALLE DE GUÍAS FACTURADAS X DESTINATARIO – CC – FECHA ENT.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maneja distintos costos por cada provincia y se genera 2 liquidación por DIMERC COMPARTAMOS y OTRO POR DIMERC que son varias empresas.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62" name="Google Shape;3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3888652"/>
            <a:ext cx="9328058" cy="202267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1"/>
          <p:cNvSpPr/>
          <p:nvPr/>
        </p:nvSpPr>
        <p:spPr>
          <a:xfrm>
            <a:off x="9386375" y="314000"/>
            <a:ext cx="2805600" cy="1195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CARMEN MORAZAN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cmorazan@logis.pe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1"/>
          <p:cNvSpPr/>
          <p:nvPr/>
        </p:nvSpPr>
        <p:spPr>
          <a:xfrm>
            <a:off x="9994800" y="4808875"/>
            <a:ext cx="1920000" cy="1487400"/>
          </a:xfrm>
          <a:prstGeom prst="flowChartMagnetic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comisionista: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Carmen Morazan 5% por el sub-total de la facturación 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45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s-419" sz="2400"/>
              <a:t>                                  AGROMIN LA BONITA</a:t>
            </a:r>
            <a:endParaRPr sz="2400"/>
          </a:p>
        </p:txBody>
      </p:sp>
      <p:sp>
        <p:nvSpPr>
          <p:cNvPr id="370" name="Google Shape;370;p22"/>
          <p:cNvSpPr txBox="1">
            <a:spLocks noGrp="1"/>
          </p:cNvSpPr>
          <p:nvPr>
            <p:ph type="body" idx="1"/>
          </p:nvPr>
        </p:nvSpPr>
        <p:spPr>
          <a:xfrm>
            <a:off x="677334" y="1152939"/>
            <a:ext cx="8596668" cy="488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se envía FACTURA directa a la Srta. Katia Cayatopa para su registro y programación de pago.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En tema de costos en la guía física nos indica el cobro que se le va a dar por cada servicio.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envió de la factura es por correo.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semanal.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371" name="Google Shape;3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4222087"/>
            <a:ext cx="9593101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2"/>
          <p:cNvSpPr/>
          <p:nvPr/>
        </p:nvSpPr>
        <p:spPr>
          <a:xfrm>
            <a:off x="9217500" y="181775"/>
            <a:ext cx="2974500" cy="11568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7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KATIA CAYATOPA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katia.cayatopa@agrominlabonita.com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3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TIENDAS TANGUIS</a:t>
            </a:r>
            <a:endParaRPr sz="2400"/>
          </a:p>
        </p:txBody>
      </p:sp>
      <p:sp>
        <p:nvSpPr>
          <p:cNvPr id="378" name="Google Shape;378;p23"/>
          <p:cNvSpPr txBox="1">
            <a:spLocks noGrp="1"/>
          </p:cNvSpPr>
          <p:nvPr>
            <p:ph type="body" idx="1"/>
          </p:nvPr>
        </p:nvSpPr>
        <p:spPr>
          <a:xfrm>
            <a:off x="677334" y="1139687"/>
            <a:ext cx="8596668" cy="49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FACTURA y se le envía quincenal a la Srta. Violeta para su registro y programación de pagos.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En tema de costos en la guía indican el cobro que se dará al cliente por cada servicio.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formato que se usa es por DETALLE DE FACTURA X DESTINATARIO Y CONTENIDO.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envío de la FACTURA es por correo.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quincenal.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379" name="Google Shape;3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4623296"/>
            <a:ext cx="9182283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3"/>
          <p:cNvSpPr/>
          <p:nvPr/>
        </p:nvSpPr>
        <p:spPr>
          <a:xfrm>
            <a:off x="9386375" y="314000"/>
            <a:ext cx="2805600" cy="1195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15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VIOLETA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violeta@tanguis.com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677334" y="371061"/>
            <a:ext cx="859666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s-419"/>
              <a:t>                            CINEPLEX</a:t>
            </a:r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body" idx="1"/>
          </p:nvPr>
        </p:nvSpPr>
        <p:spPr>
          <a:xfrm>
            <a:off x="677334" y="1166191"/>
            <a:ext cx="8596668" cy="569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al Sr. Ivan Olguin para su validación y aprobación.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El envío de la factura es por correo a 'Facturación Electrónica' </a:t>
            </a:r>
            <a:r>
              <a:rPr lang="es-419" u="sng">
                <a:solidFill>
                  <a:schemeClr val="hlink"/>
                </a:solidFill>
                <a:hlinkClick r:id="rId3"/>
              </a:rPr>
              <a:t>facturacion.e@cineplanet.com.pe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Hay una plantilla que se debe de respetar ya que el cliente solicita la información de la manera indicada. Asimismo estar llenando todo el contenido de sus servicios.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87" name="Google Shape;38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33" y="4108174"/>
            <a:ext cx="10573763" cy="253779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4"/>
          <p:cNvSpPr/>
          <p:nvPr/>
        </p:nvSpPr>
        <p:spPr>
          <a:xfrm>
            <a:off x="9274000" y="78250"/>
            <a:ext cx="2805600" cy="1195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60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IVAN OLGUIN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cmorazan@logis.pe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"/>
          <p:cNvSpPr/>
          <p:nvPr/>
        </p:nvSpPr>
        <p:spPr>
          <a:xfrm>
            <a:off x="10044375" y="1454250"/>
            <a:ext cx="1920000" cy="1487400"/>
          </a:xfrm>
          <a:prstGeom prst="flowChartMagnetic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comisionista: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Ivan Olguin 5% por el sub-total de la facturación.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2F9A9-3F2A-4B49-B2FB-969D0CC5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400" dirty="0">
                <a:solidFill>
                  <a:schemeClr val="tx1"/>
                </a:solidFill>
              </a:rPr>
              <a:t>NOTAS A TOMAR - CINEPLEX</a:t>
            </a:r>
            <a:endParaRPr lang="es-PE" sz="24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F3E396-21B5-4310-B36A-84FED7555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El corte de facturación en mensual.</a:t>
            </a:r>
          </a:p>
          <a:p>
            <a:r>
              <a:rPr lang="es-419" dirty="0"/>
              <a:t>Siempre agregarle el contenido del servicio.</a:t>
            </a:r>
          </a:p>
          <a:p>
            <a:r>
              <a:rPr lang="es-419" dirty="0"/>
              <a:t>En el origen y el destino ingresar bien a que tienda va si es para Miraflores o breña ya que a veces tan solo lo ingresan como CINEPLEX.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91588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PANDERO</a:t>
            </a:r>
            <a:endParaRPr sz="2400"/>
          </a:p>
        </p:txBody>
      </p:sp>
      <p:sp>
        <p:nvSpPr>
          <p:cNvPr id="395" name="Google Shape;395;p25"/>
          <p:cNvSpPr txBox="1">
            <a:spLocks noGrp="1"/>
          </p:cNvSpPr>
          <p:nvPr>
            <p:ph type="body" idx="1"/>
          </p:nvPr>
        </p:nvSpPr>
        <p:spPr>
          <a:xfrm>
            <a:off x="677334" y="1152939"/>
            <a:ext cx="8596668" cy="488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generan PRE FACTURAS por cada usuario que solicita el servicio.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facturación es directa y se envía a su buzón por correo 'dte_20100115663@paperless.pe’ junto a cada contacto con todos los datos requeridos ( factura, XML y liquidación).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Todo se envía por correo para su registro y programación de pagos.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96" name="Google Shape;39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4371561"/>
            <a:ext cx="10030423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5"/>
          <p:cNvSpPr/>
          <p:nvPr/>
        </p:nvSpPr>
        <p:spPr>
          <a:xfrm>
            <a:off x="9274000" y="78250"/>
            <a:ext cx="2805600" cy="1195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Cada usuario que se envía la factura se realiza la gestion de cobranzas.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D008F-94E0-44BB-9624-75066E4D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400" dirty="0">
                <a:solidFill>
                  <a:schemeClr val="tx1"/>
                </a:solidFill>
              </a:rPr>
              <a:t>NOTAS A TOMAR - PANDERO</a:t>
            </a:r>
            <a:endParaRPr lang="es-PE" sz="24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520AD7-E645-46A2-A137-A42E37107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El corte de facturación son todos los 24 de cada mes.</a:t>
            </a:r>
          </a:p>
          <a:p>
            <a:r>
              <a:rPr lang="es-419" dirty="0"/>
              <a:t>Se factura por usuario y se envía al mismo contacto la factura, XML y la liquidación de su servicio.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9195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6"/>
          <p:cNvSpPr txBox="1">
            <a:spLocks noGrp="1"/>
          </p:cNvSpPr>
          <p:nvPr>
            <p:ph type="title"/>
          </p:nvPr>
        </p:nvSpPr>
        <p:spPr>
          <a:xfrm>
            <a:off x="677334" y="286551"/>
            <a:ext cx="8596668" cy="53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PALANTE PRÉSTAMOS</a:t>
            </a:r>
            <a:endParaRPr sz="2400"/>
          </a:p>
        </p:txBody>
      </p:sp>
      <p:sp>
        <p:nvSpPr>
          <p:cNvPr id="403" name="Google Shape;403;p26"/>
          <p:cNvSpPr txBox="1">
            <a:spLocks noGrp="1"/>
          </p:cNvSpPr>
          <p:nvPr>
            <p:ph type="body" idx="1"/>
          </p:nvPr>
        </p:nvSpPr>
        <p:spPr>
          <a:xfrm>
            <a:off x="677334" y="816639"/>
            <a:ext cx="8596668" cy="52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se envía a la Srta. Kiara Rivera para su validación y aprobación y envió de la OC.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formato que se usa es por DETALLE DE FACTURA X DESTINATARIO Y CONTENIDO.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Nos envía la OC y se procede a factura y ha enviar por correo al mismo contacto la factura, XML y liquidación.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todos los 20 de cada mes.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04" name="Google Shape;4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3762190"/>
            <a:ext cx="9314806" cy="280925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6"/>
          <p:cNvSpPr/>
          <p:nvPr/>
        </p:nvSpPr>
        <p:spPr>
          <a:xfrm>
            <a:off x="9274000" y="286550"/>
            <a:ext cx="2805600" cy="1195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KIARA RIVERA VILLANUEVA</a:t>
            </a:r>
            <a:r>
              <a:rPr lang="es-419" sz="1700">
                <a:solidFill>
                  <a:srgbClr val="0000FF"/>
                </a:solidFill>
              </a:rPr>
              <a:t>  krivera@palante.global</a:t>
            </a:r>
            <a:endParaRPr sz="17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"/>
          <p:cNvSpPr txBox="1">
            <a:spLocks noGrp="1"/>
          </p:cNvSpPr>
          <p:nvPr>
            <p:ph type="title"/>
          </p:nvPr>
        </p:nvSpPr>
        <p:spPr>
          <a:xfrm>
            <a:off x="677334" y="286551"/>
            <a:ext cx="8596668" cy="53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ENOTRIA</a:t>
            </a:r>
            <a:endParaRPr sz="2400"/>
          </a:p>
        </p:txBody>
      </p:sp>
      <p:sp>
        <p:nvSpPr>
          <p:cNvPr id="411" name="Google Shape;411;p27"/>
          <p:cNvSpPr txBox="1">
            <a:spLocks noGrp="1"/>
          </p:cNvSpPr>
          <p:nvPr>
            <p:ph type="body" idx="1"/>
          </p:nvPr>
        </p:nvSpPr>
        <p:spPr>
          <a:xfrm>
            <a:off x="677334" y="816639"/>
            <a:ext cx="8596668" cy="52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 la Srta. Cecilia Carpio para su validación y envío de la OC, HES.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El Sr. Jesus Rubin estará enviándonos los archivos para proceder a facturar y posterior eso imprimir los archivos y hacerlos firmar por gerencia ( OC, HES Y FACTURA).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Luego escanear los documentos firmados y enviarlos por correo al Sr. Jesus Rubin en copia a la Srta. Cecilia Carpio.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412" name="Google Shape;4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4013149"/>
            <a:ext cx="9434075" cy="23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7"/>
          <p:cNvSpPr/>
          <p:nvPr/>
        </p:nvSpPr>
        <p:spPr>
          <a:xfrm>
            <a:off x="9386400" y="71700"/>
            <a:ext cx="2805600" cy="1195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60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JESUS RUBIN</a:t>
            </a:r>
            <a:r>
              <a:rPr lang="es-419" sz="1700">
                <a:solidFill>
                  <a:srgbClr val="0000FF"/>
                </a:solidFill>
              </a:rPr>
              <a:t> rubin@enotriasa.com</a:t>
            </a:r>
            <a:endParaRPr sz="17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DF102-DC2E-408B-9EC0-DF86C407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400" dirty="0">
                <a:solidFill>
                  <a:schemeClr val="tx1"/>
                </a:solidFill>
              </a:rPr>
              <a:t>NOTAS A TOMAR - ENOTRIA</a:t>
            </a:r>
            <a:endParaRPr lang="es-PE" sz="24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56202C-C0A7-4866-B8F4-FCC0D8521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Corte de facturación mensual.</a:t>
            </a:r>
          </a:p>
          <a:p>
            <a:r>
              <a:rPr lang="es-419" dirty="0"/>
              <a:t>Recordar que luego de haberte enviado la OC y la Hoja de conformidad se imprime y junto con la factura se entrega a Gerencia para su sellado y firma respectiva. Posterior a eso se escanea y se le envía al cliente para su registro y programación de pago.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2105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677334" y="609601"/>
            <a:ext cx="8596668" cy="86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s-419" sz="2400">
                <a:solidFill>
                  <a:schemeClr val="dk1"/>
                </a:solidFill>
              </a:rPr>
              <a:t>VENTANA DE CONFIRMACIÓN DE GUÍAS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570400" y="2011681"/>
            <a:ext cx="8703602" cy="402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EL MISMO PROCESO SE MANEJA PARA TODOS LOS CLIENTES.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400" y="2542273"/>
            <a:ext cx="8703602" cy="370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 txBox="1"/>
          <p:nvPr/>
        </p:nvSpPr>
        <p:spPr>
          <a:xfrm>
            <a:off x="9988062" y="195799"/>
            <a:ext cx="19976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 CONFIRMAN LAS GUIAS QUE SON ENTREGADAS POR LAS    AREAS QUE CORRESPONDEN: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s-419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CORREO SALIDA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s-419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CORREO LLEGADA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es-419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ALMACEN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8"/>
          <p:cNvSpPr txBox="1">
            <a:spLocks noGrp="1"/>
          </p:cNvSpPr>
          <p:nvPr>
            <p:ph type="title"/>
          </p:nvPr>
        </p:nvSpPr>
        <p:spPr>
          <a:xfrm>
            <a:off x="677334" y="490330"/>
            <a:ext cx="8596668" cy="53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  EPSON</a:t>
            </a:r>
            <a:endParaRPr sz="2400"/>
          </a:p>
        </p:txBody>
      </p:sp>
      <p:sp>
        <p:nvSpPr>
          <p:cNvPr id="419" name="Google Shape;419;p28"/>
          <p:cNvSpPr txBox="1">
            <a:spLocks noGrp="1"/>
          </p:cNvSpPr>
          <p:nvPr>
            <p:ph type="body" idx="1"/>
          </p:nvPr>
        </p:nvSpPr>
        <p:spPr>
          <a:xfrm>
            <a:off x="677334" y="1020417"/>
            <a:ext cx="8596668" cy="502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FACTURAS por cada contacto para su validación y aprobación.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En las liquidaciones debe de indicar el contenido de cada servicio.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Apenas el contacto da la aprobación se emite la factura y en cola al correo se le envía la factura, XML y liquidación. Y se envía al buzón 'Facturación Electrónica EPSA' &lt;facturacion_electronica_epsa@epson.com.pe&gt;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420" name="Google Shape;42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34" y="3885777"/>
            <a:ext cx="9314806" cy="194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8"/>
          <p:cNvSpPr/>
          <p:nvPr/>
        </p:nvSpPr>
        <p:spPr>
          <a:xfrm>
            <a:off x="9274000" y="71700"/>
            <a:ext cx="2723400" cy="1448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GISELLA GALINDO </a:t>
            </a:r>
            <a:r>
              <a:rPr lang="es-419" sz="1700">
                <a:solidFill>
                  <a:srgbClr val="0000FF"/>
                </a:solidFill>
              </a:rPr>
              <a:t>Gisella.Galindo@epson.com.pe</a:t>
            </a:r>
            <a:endParaRPr sz="17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WhatsApp Audio 2022-07-21 at 4.37.42 PM">
            <a:hlinkClick r:id="" action="ppaction://media"/>
            <a:extLst>
              <a:ext uri="{FF2B5EF4-FFF2-40B4-BE49-F238E27FC236}">
                <a16:creationId xmlns:a16="http://schemas.microsoft.com/office/drawing/2014/main" id="{56AA5D9A-420A-4925-9BF1-CC800A540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5700" y="20934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89"/>
    </mc:Choice>
    <mc:Fallback xmlns="">
      <p:transition spd="slow" advTm="76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90C7B-3DF9-4A67-9A1E-3EED658D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800" dirty="0">
                <a:solidFill>
                  <a:schemeClr val="tx1"/>
                </a:solidFill>
              </a:rPr>
              <a:t>NOTAS A TOMAR - EPSON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3E084C-F4EE-461B-86ED-A5017479B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Los fines de mes de cada mes se generan los IN HOUSE – ALMACEN</a:t>
            </a:r>
          </a:p>
          <a:p>
            <a:r>
              <a:rPr lang="es-419" dirty="0"/>
              <a:t>Corte de facturación mensual.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93728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9"/>
          <p:cNvSpPr txBox="1">
            <a:spLocks noGrp="1"/>
          </p:cNvSpPr>
          <p:nvPr>
            <p:ph type="title"/>
          </p:nvPr>
        </p:nvSpPr>
        <p:spPr>
          <a:xfrm>
            <a:off x="677334" y="273299"/>
            <a:ext cx="8596668" cy="5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QUIMICA SUIZA</a:t>
            </a:r>
            <a:endParaRPr sz="2400"/>
          </a:p>
        </p:txBody>
      </p:sp>
      <p:sp>
        <p:nvSpPr>
          <p:cNvPr id="427" name="Google Shape;427;p29"/>
          <p:cNvSpPr txBox="1">
            <a:spLocks noGrp="1"/>
          </p:cNvSpPr>
          <p:nvPr>
            <p:ph type="body" idx="1"/>
          </p:nvPr>
        </p:nvSpPr>
        <p:spPr>
          <a:xfrm>
            <a:off x="677334" y="816639"/>
            <a:ext cx="8596668" cy="52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 la Srta. Patricia para su validación y aprobación.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Todo se maneja por correo en temas de aprobación y emisión de factura, apenas den la aprobación se procede a generar la factura y ha enviarlo al mismo contacto.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Dentro de la misma liquidación en una pestaña aparte se le genera unas tablas de gastos que tiene que cuadrar con la misma liquidación.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428" name="Google Shape;42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4041913"/>
            <a:ext cx="5842735" cy="254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9097" y="4041912"/>
            <a:ext cx="5287616" cy="2542787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9"/>
          <p:cNvSpPr/>
          <p:nvPr/>
        </p:nvSpPr>
        <p:spPr>
          <a:xfrm>
            <a:off x="9274000" y="71700"/>
            <a:ext cx="2723400" cy="1448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SARA PINTO </a:t>
            </a: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spinto@farmaciasperuanas.pe</a:t>
            </a:r>
            <a:endParaRPr sz="21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7E8F8-A5B7-4792-866B-0F496F10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400" dirty="0">
                <a:solidFill>
                  <a:schemeClr val="tx1"/>
                </a:solidFill>
              </a:rPr>
              <a:t>NOTAS A TOMAR – QUIMICA SUIZA</a:t>
            </a:r>
            <a:endParaRPr lang="es-PE" sz="24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AFFA64-4790-49AF-93F8-4C7F469CB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Todos los fines de mes se genera el INHOUSE  por personal destacado.</a:t>
            </a:r>
          </a:p>
          <a:p>
            <a:r>
              <a:rPr lang="es-419" dirty="0"/>
              <a:t>Corte de facturación todos los 19 de cada mes.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80306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45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s-419" sz="2400"/>
              <a:t>                                      CRECER SEGUROS</a:t>
            </a:r>
            <a:endParaRPr sz="2400"/>
          </a:p>
        </p:txBody>
      </p:sp>
      <p:sp>
        <p:nvSpPr>
          <p:cNvPr id="436" name="Google Shape;436;p30"/>
          <p:cNvSpPr txBox="1">
            <a:spLocks noGrp="1"/>
          </p:cNvSpPr>
          <p:nvPr>
            <p:ph type="body" idx="1"/>
          </p:nvPr>
        </p:nvSpPr>
        <p:spPr>
          <a:xfrm>
            <a:off x="677334" y="1166191"/>
            <a:ext cx="8596668" cy="48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se emite la factura de manera directa enviándola a la Srta. Sussy Carrillo para el registro y programación de pagos.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formato que se usa es por DETALLE DE FACTURA X DESTINATARIO Y CONTENIDO.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envío de la liquidación y la factura es por correo.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mensual.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37" name="Google Shape;43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4152900"/>
            <a:ext cx="9540092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0"/>
          <p:cNvSpPr/>
          <p:nvPr/>
        </p:nvSpPr>
        <p:spPr>
          <a:xfrm>
            <a:off x="9274000" y="369150"/>
            <a:ext cx="2805900" cy="1448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CARLA UGARTE </a:t>
            </a: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carla.ugarte@crecerseguros.pe</a:t>
            </a:r>
            <a:endParaRPr sz="21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0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 SODEXO</a:t>
            </a:r>
            <a:endParaRPr sz="2400"/>
          </a:p>
        </p:txBody>
      </p:sp>
      <p:sp>
        <p:nvSpPr>
          <p:cNvPr id="444" name="Google Shape;444;p31"/>
          <p:cNvSpPr txBox="1">
            <a:spLocks noGrp="1"/>
          </p:cNvSpPr>
          <p:nvPr>
            <p:ph type="body" idx="1"/>
          </p:nvPr>
        </p:nvSpPr>
        <p:spPr>
          <a:xfrm>
            <a:off x="677334" y="1113183"/>
            <a:ext cx="8596668" cy="49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generan 2 PRE FACTURAS y se envía a la Srta. Estrella palomino y Doris Morales.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Su formato de PRE FACTURA es DETALLE DE GUÍAS FACTURADAS X DESTINATARIO – CC – FECHA ENT.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Son 2 liquidaciones por el área de: Administración y Distribución.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Apenas nos dan la aprobación se emiten las facturas y se envían por correo para el registro y programación de pago.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mensual.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45" name="Google Shape;44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4663788"/>
            <a:ext cx="9460579" cy="137757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1"/>
          <p:cNvSpPr/>
          <p:nvPr/>
        </p:nvSpPr>
        <p:spPr>
          <a:xfrm>
            <a:off x="9174850" y="220425"/>
            <a:ext cx="2805900" cy="1448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15 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DIEGO VASQUEZ </a:t>
            </a: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Diego.VASQUEZ@sodexo.com</a:t>
            </a:r>
            <a:endParaRPr sz="21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VANTTIVE</a:t>
            </a:r>
            <a:endParaRPr sz="2400"/>
          </a:p>
        </p:txBody>
      </p:sp>
      <p:sp>
        <p:nvSpPr>
          <p:cNvPr id="452" name="Google Shape;452;p32"/>
          <p:cNvSpPr txBox="1">
            <a:spLocks noGrp="1"/>
          </p:cNvSpPr>
          <p:nvPr>
            <p:ph type="body" idx="1"/>
          </p:nvPr>
        </p:nvSpPr>
        <p:spPr>
          <a:xfrm>
            <a:off x="677334" y="1166191"/>
            <a:ext cx="8596668" cy="48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se envía al Sr. Juan Saravia para su validación y aprobación.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Luego de la aprobación se le envía a la Srta. Virginia Ramirez la factura por correo para el registro y programación de pago.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Su formato de PRE FACTURA es DETALLE DE GUÍAS FACTURADAS X DESTINATARIO – CC – FECHA ENT.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todos los 14 de cada mes.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53" name="Google Shape;45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232" y="4679287"/>
            <a:ext cx="9394318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2"/>
          <p:cNvSpPr/>
          <p:nvPr/>
        </p:nvSpPr>
        <p:spPr>
          <a:xfrm>
            <a:off x="9455775" y="163550"/>
            <a:ext cx="2805900" cy="1448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PATRICIA POMA </a:t>
            </a: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patricia.poma@vanttive.pe</a:t>
            </a:r>
            <a:endParaRPr sz="2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42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s-419" sz="2400"/>
              <a:t>                                            DIEBOLD</a:t>
            </a:r>
            <a:endParaRPr sz="2400"/>
          </a:p>
        </p:txBody>
      </p:sp>
      <p:sp>
        <p:nvSpPr>
          <p:cNvPr id="460" name="Google Shape;460;p33"/>
          <p:cNvSpPr txBox="1">
            <a:spLocks noGrp="1"/>
          </p:cNvSpPr>
          <p:nvPr>
            <p:ph type="body" idx="1"/>
          </p:nvPr>
        </p:nvSpPr>
        <p:spPr>
          <a:xfrm>
            <a:off x="677334" y="1033671"/>
            <a:ext cx="8596668" cy="500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FACTURAS y se envían al Sr.Dennison Perez para su validación y aprobación.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generan 2 liquidaciones de lima a provincia y provincia a lima.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Todo se envía por correo, apenas den la aprobación se envía la factura a los mismos contactos.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Su formato de PRE FACTURA es DETALLE DE GUÍAS FACTURADAS X DESTINATARIO – CC – FECHA ENT.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todos los 22 de cada mes.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61" name="Google Shape;46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349" y="4182284"/>
            <a:ext cx="9394319" cy="234747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3"/>
          <p:cNvSpPr/>
          <p:nvPr/>
        </p:nvSpPr>
        <p:spPr>
          <a:xfrm>
            <a:off x="9353325" y="163550"/>
            <a:ext cx="2908500" cy="1448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60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DENNISON PEREZ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Dennison.Perez@dieboldnixdorf.com</a:t>
            </a:r>
            <a:endParaRPr sz="2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33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s-419" sz="2400"/>
              <a:t>                                             GLUKY</a:t>
            </a:r>
            <a:endParaRPr sz="2400"/>
          </a:p>
        </p:txBody>
      </p:sp>
      <p:sp>
        <p:nvSpPr>
          <p:cNvPr id="468" name="Google Shape;468;p34"/>
          <p:cNvSpPr txBox="1">
            <a:spLocks noGrp="1"/>
          </p:cNvSpPr>
          <p:nvPr>
            <p:ph type="body" idx="1"/>
          </p:nvPr>
        </p:nvSpPr>
        <p:spPr>
          <a:xfrm>
            <a:off x="677334" y="1086677"/>
            <a:ext cx="8596668" cy="495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se envía a la Srta. Monica Flores para su validación y aprobación.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envío de la liquidación es por correo. Asimismo cuando den la aprobación la factura se envía por correo. Y siempre se envía la factura, XML y liquidación.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Su formato de PRE FACTURA es DETALLE DE GUÍAS FACTURADAS X DESTINATARIO – CC – FECHA ENT.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mensual.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69" name="Google Shape;46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688" y="4250529"/>
            <a:ext cx="9328057" cy="211994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4"/>
          <p:cNvSpPr/>
          <p:nvPr/>
        </p:nvSpPr>
        <p:spPr>
          <a:xfrm>
            <a:off x="9353325" y="163550"/>
            <a:ext cx="2908500" cy="1448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MONICA FLORES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monica.flores@gluky.com</a:t>
            </a:r>
            <a:endParaRPr sz="2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0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MOTIVA SOLUCIONES</a:t>
            </a:r>
            <a:endParaRPr sz="2400"/>
          </a:p>
        </p:txBody>
      </p:sp>
      <p:sp>
        <p:nvSpPr>
          <p:cNvPr id="476" name="Google Shape;476;p35"/>
          <p:cNvSpPr txBox="1">
            <a:spLocks noGrp="1"/>
          </p:cNvSpPr>
          <p:nvPr>
            <p:ph type="body" idx="1"/>
          </p:nvPr>
        </p:nvSpPr>
        <p:spPr>
          <a:xfrm>
            <a:off x="677334" y="1113183"/>
            <a:ext cx="8596668" cy="482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se envía a la Srta. Diana Marcelo.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envía la liquidación junto con la factura por correo para su registro y programación de pago.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formato que se usa es por DETALLE DE FACTURA X DESTINATARIO Y CONTENIDO.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mensual.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77" name="Google Shape;4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3524264"/>
            <a:ext cx="9496425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5"/>
          <p:cNvSpPr/>
          <p:nvPr/>
        </p:nvSpPr>
        <p:spPr>
          <a:xfrm>
            <a:off x="9188075" y="163550"/>
            <a:ext cx="3073800" cy="1448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15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DIANA MARCELO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dmarcelo@motivasoluciones.com</a:t>
            </a:r>
            <a:endParaRPr sz="2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6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s-419" sz="2400">
                <a:solidFill>
                  <a:schemeClr val="dk1"/>
                </a:solidFill>
              </a:rPr>
              <a:t>VENTANA DE ESTADO DE GUIAS POR CLIENTE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s-419" sz="1400"/>
              <a:t>LUEGO SE INGRESA A LA VENTANA POR CLIENTE ( APARECERÁN LAS GUÍAS YA CONFIRMADAS).</a:t>
            </a:r>
            <a:endParaRPr/>
          </a:p>
          <a:p>
            <a:pPr marL="342900" lvl="0" indent="-27178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2912034"/>
            <a:ext cx="8762088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49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LEBASI PERÚ</a:t>
            </a:r>
            <a:endParaRPr sz="2400"/>
          </a:p>
        </p:txBody>
      </p:sp>
      <p:sp>
        <p:nvSpPr>
          <p:cNvPr id="484" name="Google Shape;484;p36"/>
          <p:cNvSpPr txBox="1">
            <a:spLocks noGrp="1"/>
          </p:cNvSpPr>
          <p:nvPr>
            <p:ph type="body" idx="1"/>
          </p:nvPr>
        </p:nvSpPr>
        <p:spPr>
          <a:xfrm>
            <a:off x="677334" y="1099931"/>
            <a:ext cx="8596668" cy="494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se envía al Sr. Adrián Rodriguez para su validación y aprobación.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Su formato de PRE FACTURA es DETALLE DE GUÍAS FACTURADAS X DESTINATARIO – CC – FECHA ENT.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cliente recién ha laborado con nosotros 1 mes, así que estamos viendo el comportamiento en las aprobaciones.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mensual.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85" name="Google Shape;48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824" y="3530820"/>
            <a:ext cx="9314806" cy="316363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6"/>
          <p:cNvSpPr/>
          <p:nvPr/>
        </p:nvSpPr>
        <p:spPr>
          <a:xfrm>
            <a:off x="9188075" y="163550"/>
            <a:ext cx="3073800" cy="11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             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ADRIAN RODRIGUEZ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ejecutivoperu@lebasigroup.com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0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REPRIND</a:t>
            </a:r>
            <a:endParaRPr sz="2400"/>
          </a:p>
        </p:txBody>
      </p:sp>
      <p:sp>
        <p:nvSpPr>
          <p:cNvPr id="492" name="Google Shape;492;p37"/>
          <p:cNvSpPr txBox="1">
            <a:spLocks noGrp="1"/>
          </p:cNvSpPr>
          <p:nvPr>
            <p:ph type="body" idx="1"/>
          </p:nvPr>
        </p:nvSpPr>
        <p:spPr>
          <a:xfrm>
            <a:off x="677334" y="1113183"/>
            <a:ext cx="8596668" cy="49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al Sr. Randy Ramos.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La liquidación se envía por correo junto con la factura, es facturación directa, en tema de costos su liquidación es incluido IGV.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El cliente REPRIND corresponde a la empresa de LOGISTICS CARGA EMPRESARIAL.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El formato que se usa es por DETALLE DE FACTURA X DESTINATARIO Y CONTENIDO.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493" name="Google Shape;49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4001770"/>
            <a:ext cx="9328057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1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SUPERMERCADOS PERUANOS</a:t>
            </a:r>
            <a:endParaRPr sz="2400"/>
          </a:p>
        </p:txBody>
      </p:sp>
      <p:sp>
        <p:nvSpPr>
          <p:cNvPr id="499" name="Google Shape;499;p38"/>
          <p:cNvSpPr txBox="1">
            <a:spLocks noGrp="1"/>
          </p:cNvSpPr>
          <p:nvPr>
            <p:ph type="body" idx="1"/>
          </p:nvPr>
        </p:nvSpPr>
        <p:spPr>
          <a:xfrm>
            <a:off x="677334" y="1126435"/>
            <a:ext cx="8596668" cy="491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 la Srta. Maria Villanueva para su aprobación.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Luego la Srta. Jennifer Quispe nos genera la OC para emitir nuestra factura al ingresar a su portal.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A la hora de emitir nuestra factura debemos de mandarlo por correo a su buzón de facturas 'dte_20100070970@paperless.pe’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500" name="Google Shape;50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707" y="3343275"/>
            <a:ext cx="3762375" cy="321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4255" y="3373507"/>
            <a:ext cx="677227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WhatsApp Audio 2022-07-21 at 4.39.37 PM">
            <a:hlinkClick r:id="" action="ppaction://media"/>
            <a:extLst>
              <a:ext uri="{FF2B5EF4-FFF2-40B4-BE49-F238E27FC236}">
                <a16:creationId xmlns:a16="http://schemas.microsoft.com/office/drawing/2014/main" id="{6B30E713-0B64-4B8E-B572-AF36051953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08788" y="5779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85"/>
    </mc:Choice>
    <mc:Fallback xmlns="">
      <p:transition spd="slow" advTm="40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3c5c993c93_2_5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NOTAS A TOMAR - SUPERMERCADOS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08" name="Google Shape;508;g13c5c993c93_2_5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Luego de haber facturado y enviado a su buzón de recepción. al día siguiente ingresar al portal y seguir los pasos para su registro. ( hay un manual)</a:t>
            </a:r>
            <a:endParaRPr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hacer seguimiento para la validación de la información, y para el envío de la OC y MIGO ya que hay una demora en el envío de los archivos.</a:t>
            </a:r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❖"/>
            </a:pPr>
            <a:r>
              <a:rPr lang="es-419" dirty="0"/>
              <a:t>Corte de facturación mensual.</a:t>
            </a: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DU PERU – DROGUERIAS UNIDAS</a:t>
            </a:r>
            <a:endParaRPr sz="2400"/>
          </a:p>
        </p:txBody>
      </p:sp>
      <p:sp>
        <p:nvSpPr>
          <p:cNvPr id="514" name="Google Shape;514;p39"/>
          <p:cNvSpPr txBox="1">
            <a:spLocks noGrp="1"/>
          </p:cNvSpPr>
          <p:nvPr>
            <p:ph type="body" idx="1"/>
          </p:nvPr>
        </p:nvSpPr>
        <p:spPr>
          <a:xfrm>
            <a:off x="677334" y="1166191"/>
            <a:ext cx="8596668" cy="48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se envía al Sr. Hernan Rosario para su validación y aprobación.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Luego de la aprobación se emite la factura y junto con el XML Y LIQUIDACIÓN se le envía al mismo contacto para su registro y programación de pago.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Su formato de PRE FACTURA es DETALLE DE GUÍAS FACTURADAS X DESTINATARIO – CC – FECHA ENT.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cliente es de la empresa LOGISTICS CARGA EMPRESARIAL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todos los 22 de cada mes.</a:t>
            </a:r>
            <a:endParaRPr dirty="0"/>
          </a:p>
        </p:txBody>
      </p:sp>
      <p:pic>
        <p:nvPicPr>
          <p:cNvPr id="515" name="Google Shape;51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079" y="3969739"/>
            <a:ext cx="9407570" cy="2754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3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CIANSAC – CIENTIFICA ANDINA</a:t>
            </a:r>
            <a:endParaRPr sz="2400"/>
          </a:p>
        </p:txBody>
      </p:sp>
      <p:sp>
        <p:nvSpPr>
          <p:cNvPr id="521" name="Google Shape;521;p40"/>
          <p:cNvSpPr txBox="1">
            <a:spLocks noGrp="1"/>
          </p:cNvSpPr>
          <p:nvPr>
            <p:ph type="body" idx="1"/>
          </p:nvPr>
        </p:nvSpPr>
        <p:spPr>
          <a:xfrm>
            <a:off x="677334" y="1139687"/>
            <a:ext cx="8596668" cy="49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 la Srta. Jessica Cano.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La liquidación y la factura se envían juntos con las imágenes de los servicios realizados que están dentro de la liquidación, es facturación directa.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El formato que se usa es por DETALLE DE FACTURA X DESTINATARIO Y CONTENIDO.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El cliente es de la empresa LOGISTICS CARGA EMPRESARIAL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522" name="Google Shape;52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362" y="3358212"/>
            <a:ext cx="9256022" cy="32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0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TOURING</a:t>
            </a:r>
            <a:endParaRPr sz="2400"/>
          </a:p>
        </p:txBody>
      </p:sp>
      <p:sp>
        <p:nvSpPr>
          <p:cNvPr id="528" name="Google Shape;528;p41"/>
          <p:cNvSpPr txBox="1">
            <a:spLocks noGrp="1"/>
          </p:cNvSpPr>
          <p:nvPr>
            <p:ph type="body" idx="1"/>
          </p:nvPr>
        </p:nvSpPr>
        <p:spPr>
          <a:xfrm>
            <a:off x="677334" y="1113183"/>
            <a:ext cx="8596668" cy="49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 la Srta. Karen Pequeño para su validación y envió de la OC.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Apenas nos envíen la OC se emite la factura y se envía por correo </a:t>
            </a:r>
            <a:r>
              <a:rPr lang="es-419" sz="1800" u="sng">
                <a:solidFill>
                  <a:srgbClr val="598FDE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efacturacion@touring.pe</a:t>
            </a:r>
            <a:endParaRPr sz="1800" u="sng">
              <a:solidFill>
                <a:srgbClr val="598FD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Siempre se envía la factura, XML y liquidación al correo mencionado.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cliente es de la empresa LOGISTICS CARGA EMPRESARIAL.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s-419" u="sng">
                <a:solidFill>
                  <a:srgbClr val="598FDE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</p:txBody>
      </p:sp>
      <p:pic>
        <p:nvPicPr>
          <p:cNvPr id="529" name="Google Shape;52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34" y="4393138"/>
            <a:ext cx="9261796" cy="210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46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UNIMUNDO</a:t>
            </a:r>
            <a:endParaRPr sz="2400"/>
          </a:p>
        </p:txBody>
      </p:sp>
      <p:sp>
        <p:nvSpPr>
          <p:cNvPr id="535" name="Google Shape;535;p42"/>
          <p:cNvSpPr txBox="1">
            <a:spLocks noGrp="1"/>
          </p:cNvSpPr>
          <p:nvPr>
            <p:ph type="body" idx="1"/>
          </p:nvPr>
        </p:nvSpPr>
        <p:spPr>
          <a:xfrm>
            <a:off x="677334" y="1205949"/>
            <a:ext cx="8596668" cy="483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se envía a la Srta. Cecilia </a:t>
            </a:r>
            <a:r>
              <a:rPr lang="es-419" dirty="0" err="1"/>
              <a:t>loo</a:t>
            </a:r>
            <a:r>
              <a:rPr lang="es-419" dirty="0"/>
              <a:t>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La liquidación se envía por correo junto con la factura, es facturación directa, en tema de costos la liquidación incluye el IGV.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formato que se usa es por DETALLE DE FACTURA X DESTINATARIO Y CONTENIDO.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cliente es de la empresa LOGISTICS CARGA EMPRESARIAL.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quincenal.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536" name="Google Shape;53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230" y="4005460"/>
            <a:ext cx="9356863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4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FULL CARGA</a:t>
            </a:r>
            <a:endParaRPr sz="2400"/>
          </a:p>
        </p:txBody>
      </p:sp>
      <p:sp>
        <p:nvSpPr>
          <p:cNvPr id="542" name="Google Shape;542;p43"/>
          <p:cNvSpPr txBox="1">
            <a:spLocks noGrp="1"/>
          </p:cNvSpPr>
          <p:nvPr>
            <p:ph type="body" idx="1"/>
          </p:nvPr>
        </p:nvSpPr>
        <p:spPr>
          <a:xfrm>
            <a:off x="677334" y="1086679"/>
            <a:ext cx="8596668" cy="495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 la Srta. Catherine Montañez para su validación y aprobación.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Al tener la aprobación se emite la factura, pero en otros casos cuando son servicios ya cotizados nos solicitan la factura del servicio realizado para su pronto pago.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GUIAS FACTURADAS X DESTINATARIO – CC – FECHA ENT.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543" name="Google Shape;54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3990975"/>
            <a:ext cx="938106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TK ELEVADORES</a:t>
            </a:r>
            <a:endParaRPr sz="2400"/>
          </a:p>
        </p:txBody>
      </p:sp>
      <p:sp>
        <p:nvSpPr>
          <p:cNvPr id="549" name="Google Shape;549;p44"/>
          <p:cNvSpPr txBox="1">
            <a:spLocks noGrp="1"/>
          </p:cNvSpPr>
          <p:nvPr>
            <p:ph type="body" idx="1"/>
          </p:nvPr>
        </p:nvSpPr>
        <p:spPr>
          <a:xfrm>
            <a:off x="677334" y="1166191"/>
            <a:ext cx="8596668" cy="48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 y se envía a la Srta. Karla Marcano para su validación y aprobación.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Luego de la aprobación se le envía la factura al mismo contacto para el registro y programación de pago.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La liquidación se le envía la quincena de cada mes.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formato que se usa es por DETALLE DE FACTURA X DESTINATARIO Y CONTENIDO.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quincenal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550" name="Google Shape;55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147" y="4476750"/>
            <a:ext cx="89344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rPr lang="es-419" sz="2000">
                <a:solidFill>
                  <a:schemeClr val="dk1"/>
                </a:solidFill>
              </a:rPr>
              <a:t>REVISION DE GUIAS ( FÍSICO CON SISTEMA)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84" name="Google Shape;184;p6"/>
          <p:cNvSpPr txBox="1">
            <a:spLocks noGrp="1"/>
          </p:cNvSpPr>
          <p:nvPr>
            <p:ph type="body" idx="1"/>
          </p:nvPr>
        </p:nvSpPr>
        <p:spPr>
          <a:xfrm>
            <a:off x="677334" y="1574137"/>
            <a:ext cx="859666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s-419" sz="1400"/>
              <a:t>EN ESTA VENTANA SE PROCEDE A REALIZAR LA VERIFICACIÓN DEL SISTEMA CON LAS GUÍAS ( LOS DATOS TIENEN QUE SER LOS MISMOS) DE HABER DIFERENCIAS INFORMAR PARA SU CORRECCIÓN.</a:t>
            </a:r>
            <a:endParaRPr/>
          </a:p>
          <a:p>
            <a:pPr marL="342900" lvl="0" indent="-27178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2123854"/>
            <a:ext cx="8596668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GRUPO INTERCORP – </a:t>
            </a:r>
            <a:r>
              <a:rPr lang="es-419" sz="1800"/>
              <a:t>JORSA,FARMACIAS,MIFARMA Y BOTICAS</a:t>
            </a:r>
            <a:endParaRPr sz="1800"/>
          </a:p>
        </p:txBody>
      </p:sp>
      <p:sp>
        <p:nvSpPr>
          <p:cNvPr id="556" name="Google Shape;556;p45"/>
          <p:cNvSpPr txBox="1">
            <a:spLocks noGrp="1"/>
          </p:cNvSpPr>
          <p:nvPr>
            <p:ph type="body" idx="1"/>
          </p:nvPr>
        </p:nvSpPr>
        <p:spPr>
          <a:xfrm>
            <a:off x="677334" y="1166191"/>
            <a:ext cx="8596668" cy="48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generan PRE FACTURAS y se envían a la Srta. Patricia Tarazona para su validación y aprobación.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Luego de la aprobación de emiten las facturas por cada razón social y se envía por correo al mismo contacto para su registro y programación de pagos.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Su formato de PRE FACTURA es DETALLE DE GUIAS FACTURADAS X DESTINATARIO – CC – FECHA ENT.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mensual.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557" name="Google Shape;55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4016891"/>
            <a:ext cx="9314806" cy="25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5"/>
          <p:cNvSpPr/>
          <p:nvPr/>
        </p:nvSpPr>
        <p:spPr>
          <a:xfrm>
            <a:off x="9356625" y="451800"/>
            <a:ext cx="2723400" cy="1448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COBRANZAS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CREDITO: 30 DIAS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SARA PINTO </a:t>
            </a:r>
            <a:r>
              <a:rPr lang="es-419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spinto@farmaciasperuanas.pe</a:t>
            </a:r>
            <a:endParaRPr sz="21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1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ESAGESAC</a:t>
            </a:r>
            <a:endParaRPr sz="2400"/>
          </a:p>
        </p:txBody>
      </p:sp>
      <p:sp>
        <p:nvSpPr>
          <p:cNvPr id="564" name="Google Shape;564;p46"/>
          <p:cNvSpPr txBox="1">
            <a:spLocks noGrp="1"/>
          </p:cNvSpPr>
          <p:nvPr>
            <p:ph type="body" idx="1"/>
          </p:nvPr>
        </p:nvSpPr>
        <p:spPr>
          <a:xfrm>
            <a:off x="677334" y="1404730"/>
            <a:ext cx="8596668" cy="463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 PRE FACTURA y se envía a la Srta. Maria Elena Collantes.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La liquidación y la factura se envían juntas por correo, es facturación directa.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Su formato de PRE FACTURA es DETALLE DE GUÍAS FACTURADAS X DESTINATARIO – CC – FECHA ENT.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565" name="Google Shape;56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3905250"/>
            <a:ext cx="9632858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46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GW YICHANG</a:t>
            </a:r>
            <a:endParaRPr sz="2400"/>
          </a:p>
        </p:txBody>
      </p:sp>
      <p:sp>
        <p:nvSpPr>
          <p:cNvPr id="571" name="Google Shape;571;p47"/>
          <p:cNvSpPr txBox="1">
            <a:spLocks noGrp="1"/>
          </p:cNvSpPr>
          <p:nvPr>
            <p:ph type="body" idx="1"/>
          </p:nvPr>
        </p:nvSpPr>
        <p:spPr>
          <a:xfrm>
            <a:off x="677334" y="1073427"/>
            <a:ext cx="8596668" cy="502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FACTURAS y se envía de manera directa a la Srta. Iraida Maldonado.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La facturación es directa y se manejan por contactos y por áreas.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Todas las facturas emitidas en físico se envían a la sede de los olivos a nombre de la Srta. Iraida Maldonado. Para su validación y programación de pagos.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El formato que se usa es por DETALLE DE FACTURA X DESTINATARIO Y CONTENIDO.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</a:t>
            </a:r>
            <a:r>
              <a:rPr lang="es-419" dirty="0" err="1"/>
              <a:t>facturacion</a:t>
            </a:r>
            <a:r>
              <a:rPr lang="es-419" dirty="0"/>
              <a:t> todos los 22 de cada mes.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572" name="Google Shape;572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011" y="4060682"/>
            <a:ext cx="8924925" cy="262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WhatsApp Audio 2022-07-21 at 4.38.27 PM">
            <a:hlinkClick r:id="" action="ppaction://media"/>
            <a:extLst>
              <a:ext uri="{FF2B5EF4-FFF2-40B4-BE49-F238E27FC236}">
                <a16:creationId xmlns:a16="http://schemas.microsoft.com/office/drawing/2014/main" id="{4E5BF350-45A9-4EE5-BFDE-93D17F3A5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5230" y="8415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33"/>
    </mc:Choice>
    <mc:Fallback xmlns="">
      <p:transition spd="slow" advTm="50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DINERS CLUB – DINERS TRAVEL</a:t>
            </a:r>
            <a:endParaRPr sz="2400"/>
          </a:p>
        </p:txBody>
      </p:sp>
      <p:sp>
        <p:nvSpPr>
          <p:cNvPr id="578" name="Google Shape;578;p4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Se generan los primeros días de cada mes la factura a cada razón social.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En el caso de DINERS CLUB se le envía al Sr. Gerson Saavedra y en caso de DINERS TRAVEL a la Srta. Maria Román.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/>
              <a:t>Los costos de los INHOUSE pueden variar dependiendo el acuerdo que se pueda tener entre gerencias.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9"/>
          <p:cNvSpPr txBox="1">
            <a:spLocks noGrp="1"/>
          </p:cNvSpPr>
          <p:nvPr>
            <p:ph type="title"/>
          </p:nvPr>
        </p:nvSpPr>
        <p:spPr>
          <a:xfrm>
            <a:off x="677334" y="156238"/>
            <a:ext cx="8596668" cy="124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</a:pPr>
            <a:r>
              <a:rPr lang="es-419" sz="2400"/>
              <a:t>                                       CASINOS </a:t>
            </a:r>
            <a:br>
              <a:rPr lang="es-419" sz="2400"/>
            </a:br>
            <a:r>
              <a:rPr lang="es-419" sz="2400"/>
              <a:t>EVO MANAGEMENT- FUN PRO- DIVERSIA ENTERTAINMENT –                  CENTRAL ENTERTAINMENT</a:t>
            </a:r>
            <a:endParaRPr sz="2400"/>
          </a:p>
        </p:txBody>
      </p:sp>
      <p:sp>
        <p:nvSpPr>
          <p:cNvPr id="584" name="Google Shape;584;p49"/>
          <p:cNvSpPr txBox="1">
            <a:spLocks noGrp="1"/>
          </p:cNvSpPr>
          <p:nvPr>
            <p:ph type="body" idx="1"/>
          </p:nvPr>
        </p:nvSpPr>
        <p:spPr>
          <a:xfrm>
            <a:off x="677334" y="1603513"/>
            <a:ext cx="8596668" cy="443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genera PRE FACTURAS y se envían de forma directa junto con la factura.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Se forman 4 liquidaciones por cada razón social y se envía el físico de la factura junto con su liquidación y las guías.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s-419" dirty="0"/>
              <a:t>Corte de facturación todos los 21 de cada mes.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585" name="Google Shape;58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3601899"/>
            <a:ext cx="92883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s-419" sz="2400">
                <a:solidFill>
                  <a:schemeClr val="dk1"/>
                </a:solidFill>
              </a:rPr>
              <a:t>VENTANA DE FACTURACIÓN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1" name="Google Shape;191;p7"/>
          <p:cNvSpPr txBox="1">
            <a:spLocks noGrp="1"/>
          </p:cNvSpPr>
          <p:nvPr>
            <p:ph type="body" idx="1"/>
          </p:nvPr>
        </p:nvSpPr>
        <p:spPr>
          <a:xfrm>
            <a:off x="677334" y="1505243"/>
            <a:ext cx="8596668" cy="453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s-419" sz="1400"/>
              <a:t>EN ESTA VENTANA APARECEN TODAS LAS GUÍAS QUE HAN SEGUIDO TODOS LOS PASOS QUE SE HAN MOSTRADO EN ANTERIORIDAD.</a:t>
            </a:r>
            <a:endParaRPr/>
          </a:p>
          <a:p>
            <a:pPr marL="342900" lvl="0" indent="-27178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2032488"/>
            <a:ext cx="8596668" cy="453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60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s-419" sz="2400">
                <a:solidFill>
                  <a:schemeClr val="dk1"/>
                </a:solidFill>
              </a:rPr>
              <a:t>VENTANA PARA GENERAR UNA PRE FACTURA O FACTURA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8" name="Google Shape;198;p8"/>
          <p:cNvSpPr txBox="1">
            <a:spLocks noGrp="1"/>
          </p:cNvSpPr>
          <p:nvPr>
            <p:ph type="body" idx="1"/>
          </p:nvPr>
        </p:nvSpPr>
        <p:spPr>
          <a:xfrm>
            <a:off x="677334" y="1420837"/>
            <a:ext cx="8596668" cy="46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s-419" sz="1400"/>
              <a:t>SE SELECCIONAN LAS GUÍAS QUE SE REQUIERE ( SEA EL CASO) PARA UNA PRE FACTURA O FACTURA. HASTA ESTE PASO SE MANEJA CON TODOS LOS CLIENTES. SE DEBERÍA DE SEGUIR EL CORRELATIVO.</a:t>
            </a:r>
            <a:endParaRPr/>
          </a:p>
          <a:p>
            <a:pPr marL="342900" lvl="0" indent="-27178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2237056"/>
            <a:ext cx="8596668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58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s-419" sz="2400">
                <a:solidFill>
                  <a:schemeClr val="dk1"/>
                </a:solidFill>
              </a:rPr>
              <a:t>REVISIÓN DE FACTURAS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05" name="Google Shape;205;p9"/>
          <p:cNvSpPr txBox="1">
            <a:spLocks noGrp="1"/>
          </p:cNvSpPr>
          <p:nvPr>
            <p:ph type="body" idx="1"/>
          </p:nvPr>
        </p:nvSpPr>
        <p:spPr>
          <a:xfrm>
            <a:off x="677334" y="1463041"/>
            <a:ext cx="8596668" cy="45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es-419" sz="1400"/>
              <a:t>LA PRÓXIMA VENTANA ES PARA VISUALIZAR LAS PRE FACTURAS O FACTURAS REALIZADAS.</a:t>
            </a:r>
            <a:endParaRPr/>
          </a:p>
          <a:p>
            <a:pPr marL="342900" lvl="0" indent="-27178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400"/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1913426"/>
            <a:ext cx="9226321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34" y="3758073"/>
            <a:ext cx="9226321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4716</Words>
  <Application>Microsoft Office PowerPoint</Application>
  <PresentationFormat>Panorámica</PresentationFormat>
  <Paragraphs>639</Paragraphs>
  <Slides>64</Slides>
  <Notes>58</Notes>
  <HiddenSlides>0</HiddenSlides>
  <MMClips>6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1" baseType="lpstr">
      <vt:lpstr>Arimo</vt:lpstr>
      <vt:lpstr>Noto Sans Symbols</vt:lpstr>
      <vt:lpstr>Calibri</vt:lpstr>
      <vt:lpstr>Arial</vt:lpstr>
      <vt:lpstr>Verdana</vt:lpstr>
      <vt:lpstr>Trebuchet MS</vt:lpstr>
      <vt:lpstr>Faceta</vt:lpstr>
      <vt:lpstr>MANUAL DE FACTURACIÓN</vt:lpstr>
      <vt:lpstr>LISTA DE CLIENTES</vt:lpstr>
      <vt:lpstr>CONFIRMACIÓN DE GUIAS</vt:lpstr>
      <vt:lpstr>VENTANA DE CONFIRMACIÓN DE GUÍAS</vt:lpstr>
      <vt:lpstr>VENTANA DE ESTADO DE GUIAS POR CLIENTE</vt:lpstr>
      <vt:lpstr>REVISION DE GUIAS ( FÍSICO CON SISTEMA)</vt:lpstr>
      <vt:lpstr>VENTANA DE FACTURACIÓN</vt:lpstr>
      <vt:lpstr>VENTANA PARA GENERAR UNA PRE FACTURA O FACTURA</vt:lpstr>
      <vt:lpstr>REVISIÓN DE FACTURAS</vt:lpstr>
      <vt:lpstr>DESCARGO DE LIQUIDACIÓN SEA EL FORMATO QUE SE MANEJA CON CADA CLIENTE.</vt:lpstr>
      <vt:lpstr>Envío de comprobantes mediante key fácil - SUNAT</vt:lpstr>
      <vt:lpstr>                                      HERRACOM</vt:lpstr>
      <vt:lpstr>NOTAS A TOMAR - HERRACOM</vt:lpstr>
      <vt:lpstr>                                  BLACK &amp; DECKER                         ÁREAS: SERV. TÉCNICO Y COBRANZAS</vt:lpstr>
      <vt:lpstr>NOTAS A TOMAR - BLACK&amp;DECKER</vt:lpstr>
      <vt:lpstr>                                           UPS</vt:lpstr>
      <vt:lpstr>NOTAS A TOMAR - UPS</vt:lpstr>
      <vt:lpstr>                                 J&amp;V RESGUARDO</vt:lpstr>
      <vt:lpstr>NOTAS A TOMAR - J&amp;V RESGUARDO</vt:lpstr>
      <vt:lpstr>                                    J&amp;V ALARMAS</vt:lpstr>
      <vt:lpstr>                                  INTEGRA RETAIL</vt:lpstr>
      <vt:lpstr>NOTAS A TOMAR - INTEGRA RETAIL</vt:lpstr>
      <vt:lpstr>                                 PANORAMA BPO </vt:lpstr>
      <vt:lpstr>NOTAS A TOMAR - PANORAMA</vt:lpstr>
      <vt:lpstr>                                  PANORAMA CSC </vt:lpstr>
      <vt:lpstr>NOTAS A TOMAR - PANORAMA CSC</vt:lpstr>
      <vt:lpstr>                                         CICSA</vt:lpstr>
      <vt:lpstr>                                      DIVEMOTOR                            DIVECENTER - DIVEIMPORT</vt:lpstr>
      <vt:lpstr>NOTAS A TOMAR - DIVEMOTOR</vt:lpstr>
      <vt:lpstr>                                         DIMERC</vt:lpstr>
      <vt:lpstr>                                  AGROMIN LA BONITA</vt:lpstr>
      <vt:lpstr>                                 TIENDAS TANGUIS</vt:lpstr>
      <vt:lpstr>                            CINEPLEX</vt:lpstr>
      <vt:lpstr>NOTAS A TOMAR - CINEPLEX</vt:lpstr>
      <vt:lpstr>                                       PANDERO</vt:lpstr>
      <vt:lpstr>NOTAS A TOMAR - PANDERO</vt:lpstr>
      <vt:lpstr>                               PALANTE PRÉSTAMOS</vt:lpstr>
      <vt:lpstr>                                       ENOTRIA</vt:lpstr>
      <vt:lpstr>NOTAS A TOMAR - ENOTRIA</vt:lpstr>
      <vt:lpstr>                                         EPSON</vt:lpstr>
      <vt:lpstr>NOTAS A TOMAR - EPSON</vt:lpstr>
      <vt:lpstr>                                  QUIMICA SUIZA</vt:lpstr>
      <vt:lpstr>NOTAS A TOMAR – QUIMICA SUIZA</vt:lpstr>
      <vt:lpstr>                                      CRECER SEGUROS</vt:lpstr>
      <vt:lpstr>                                        SODEXO</vt:lpstr>
      <vt:lpstr>                                       VANTTIVE</vt:lpstr>
      <vt:lpstr>                                            DIEBOLD</vt:lpstr>
      <vt:lpstr>                                             GLUKY</vt:lpstr>
      <vt:lpstr>                               MOTIVA SOLUCIONES</vt:lpstr>
      <vt:lpstr>                                    LEBASI PERÚ</vt:lpstr>
      <vt:lpstr>                                       REPRIND</vt:lpstr>
      <vt:lpstr>                       SUPERMERCADOS PERUANOS</vt:lpstr>
      <vt:lpstr>NOTAS A TOMAR - SUPERMERCADOS</vt:lpstr>
      <vt:lpstr>                         DU PERU – DROGUERIAS UNIDAS</vt:lpstr>
      <vt:lpstr>                      CIANSAC – CIENTIFICA ANDINA</vt:lpstr>
      <vt:lpstr>                                       TOURING</vt:lpstr>
      <vt:lpstr>                                      UNIMUNDO</vt:lpstr>
      <vt:lpstr>                                   FULL CARGA</vt:lpstr>
      <vt:lpstr>                                 TK ELEVADORES</vt:lpstr>
      <vt:lpstr>          GRUPO INTERCORP – JORSA,FARMACIAS,MIFARMA Y BOTICAS</vt:lpstr>
      <vt:lpstr>                                       ESAGESAC</vt:lpstr>
      <vt:lpstr>                                   GW YICHANG</vt:lpstr>
      <vt:lpstr>                     DINERS CLUB – DINERS TRAVEL</vt:lpstr>
      <vt:lpstr>                                       CASINOS  EVO MANAGEMENT- FUN PRO- DIVERSIA ENTERTAINMENT –                  CENTRAL ENTERTAINMENT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FACTURACIÓN</dc:title>
  <dc:creator>Sergio</dc:creator>
  <cp:lastModifiedBy>Sergio</cp:lastModifiedBy>
  <cp:revision>5</cp:revision>
  <dcterms:created xsi:type="dcterms:W3CDTF">2022-06-06T17:45:28Z</dcterms:created>
  <dcterms:modified xsi:type="dcterms:W3CDTF">2022-07-22T15:01:32Z</dcterms:modified>
</cp:coreProperties>
</file>